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2" r:id="rId1"/>
    <p:sldMasterId id="2147483783" r:id="rId2"/>
  </p:sldMasterIdLst>
  <p:notesMasterIdLst>
    <p:notesMasterId r:id="rId27"/>
  </p:notesMasterIdLst>
  <p:sldIdLst>
    <p:sldId id="329" r:id="rId3"/>
    <p:sldId id="315" r:id="rId4"/>
    <p:sldId id="310" r:id="rId5"/>
    <p:sldId id="256" r:id="rId6"/>
    <p:sldId id="265" r:id="rId7"/>
    <p:sldId id="317" r:id="rId8"/>
    <p:sldId id="319" r:id="rId9"/>
    <p:sldId id="320" r:id="rId10"/>
    <p:sldId id="326" r:id="rId11"/>
    <p:sldId id="321" r:id="rId12"/>
    <p:sldId id="322" r:id="rId13"/>
    <p:sldId id="327" r:id="rId14"/>
    <p:sldId id="262" r:id="rId15"/>
    <p:sldId id="324" r:id="rId16"/>
    <p:sldId id="314" r:id="rId17"/>
    <p:sldId id="264" r:id="rId18"/>
    <p:sldId id="268" r:id="rId19"/>
    <p:sldId id="311" r:id="rId20"/>
    <p:sldId id="294" r:id="rId21"/>
    <p:sldId id="328" r:id="rId22"/>
    <p:sldId id="303" r:id="rId23"/>
    <p:sldId id="304" r:id="rId24"/>
    <p:sldId id="313" r:id="rId25"/>
    <p:sldId id="309" r:id="rId26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64" d="100"/>
          <a:sy n="64" d="100"/>
        </p:scale>
        <p:origin x="1590" y="5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1D56A-2268-4FC7-869F-5F68448B0758}" type="datetimeFigureOut">
              <a:rPr lang="tr-TR" smtClean="0"/>
              <a:t>16.02.2025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8A43A-DD01-4D04-BA66-6E23ECEF2E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629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08E1-4D4C-454A-80C0-04C61484E74D}" type="datetime1">
              <a:rPr lang="tr-TR" smtClean="0">
                <a:solidFill>
                  <a:srgbClr val="DBF5F9">
                    <a:shade val="90000"/>
                  </a:srgbClr>
                </a:solidFill>
              </a:rPr>
              <a:t>16.02.2025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BF5F9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49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A3ED-124D-4DEC-8106-411D93862698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16.02.2025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378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D6DA-75EC-4744-8060-518C7DF1209F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16.02.2025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15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5DEC-3EC0-40A1-9D8E-1AEAFA43B4C9}" type="datetime1">
              <a:rPr lang="tr-TR" smtClean="0"/>
              <a:t>16.02.2025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3242858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397155"/>
            <a:ext cx="584825" cy="273844"/>
          </a:xfrm>
        </p:spPr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7069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FEC4-80CB-4FD5-A318-12BCFECB82CF}" type="datetime1">
              <a:rPr lang="tr-TR" smtClean="0"/>
              <a:t>16.02.2025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1937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544063"/>
            <a:ext cx="6686549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647597"/>
            <a:ext cx="6686549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B323-91EB-43B9-840E-CC39EEE62541}" type="datetime1">
              <a:rPr lang="tr-TR" smtClean="0"/>
              <a:t>16.02.2025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2850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600200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594666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B585-6AE9-436E-836B-7CB9C3F29A49}" type="datetime1">
              <a:rPr lang="tr-TR" smtClean="0"/>
              <a:t>16.02.2025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8626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479527"/>
            <a:ext cx="299454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1911725"/>
            <a:ext cx="3257170" cy="2515545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477106"/>
            <a:ext cx="299925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1909304"/>
            <a:ext cx="3254006" cy="2515545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F148-6971-4B6F-8851-6C076EF869F2}" type="datetime1">
              <a:rPr lang="tr-TR" smtClean="0"/>
              <a:t>16.02.2025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3081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CDEF-278D-4F12-8A65-42EAFFD2A347}" type="datetime1">
              <a:rPr lang="tr-TR" smtClean="0"/>
              <a:t>16.02.2025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9664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24D1-D119-481D-A7C6-C9E82E4570C9}" type="datetime1">
              <a:rPr lang="tr-TR" smtClean="0"/>
              <a:t>16.02.2025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672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34566"/>
            <a:ext cx="2628899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34567"/>
            <a:ext cx="3886200" cy="4061222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198960"/>
            <a:ext cx="2628899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1A883-3578-4B40-8935-E05B54B7261B}" type="datetime1">
              <a:rPr lang="tr-TR" smtClean="0"/>
              <a:t>16.02.2025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664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CFB8-1694-49A1-A7CC-721CAC914D5E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16.02.2025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092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600450"/>
            <a:ext cx="668655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476224"/>
            <a:ext cx="6686550" cy="2891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025504"/>
            <a:ext cx="6686550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C6E2-4727-4A7F-B002-896AA5263948}" type="datetime1">
              <a:rPr lang="tr-TR" smtClean="0"/>
              <a:t>16.02.2025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36884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57200"/>
            <a:ext cx="6686549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FB99-E324-43C7-9113-C93604CE3D66}" type="datetime1">
              <a:rPr lang="tr-TR" smtClean="0"/>
              <a:t>16.02.2025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9401063"/>
      </p:ext>
    </p:extLst>
  </p:cSld>
  <p:clrMapOvr>
    <a:masterClrMapping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628900"/>
            <a:ext cx="5652416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FB99-E324-43C7-9113-C93604CE3D66}" type="datetime1">
              <a:rPr lang="tr-TR" smtClean="0"/>
              <a:t>16.02.2025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8422522"/>
      </p:ext>
    </p:extLst>
  </p:cSld>
  <p:clrMapOvr>
    <a:masterClrMapping/>
  </p:clrMapOvr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828800"/>
            <a:ext cx="6686550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FB99-E324-43C7-9113-C93604CE3D66}" type="datetime1">
              <a:rPr lang="tr-TR" smtClean="0"/>
              <a:t>16.02.2025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6316423"/>
      </p:ext>
    </p:extLst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FB99-E324-43C7-9113-C93604CE3D66}" type="datetime1">
              <a:rPr lang="tr-TR" smtClean="0"/>
              <a:t>16.02.2025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1985772"/>
      </p:ext>
    </p:extLst>
  </p:cSld>
  <p:clrMapOvr>
    <a:masterClrMapping/>
  </p:clrMapOvr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70555"/>
            <a:ext cx="6686549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FB99-E324-43C7-9113-C93604CE3D66}" type="datetime1">
              <a:rPr lang="tr-TR" smtClean="0"/>
              <a:t>16.02.2025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1102725"/>
      </p:ext>
    </p:extLst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8C07-97EA-4BE5-BE45-99815D3AAA9A}" type="datetime1">
              <a:rPr lang="tr-TR" smtClean="0"/>
              <a:t>16.02.2025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43052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470554"/>
            <a:ext cx="1655701" cy="3962863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470554"/>
            <a:ext cx="4857750" cy="39628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688F-A6DF-44A2-A18F-F729C09A5FFD}" type="datetime1">
              <a:rPr lang="tr-TR" smtClean="0"/>
              <a:t>16.02.2025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96265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16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B830-2DCF-438B-80A1-5AF2DD8547E4}" type="datetime1">
              <a:rPr lang="tr-TR" smtClean="0">
                <a:solidFill>
                  <a:srgbClr val="DBF5F9">
                    <a:shade val="90000"/>
                  </a:srgbClr>
                </a:solidFill>
              </a:rPr>
              <a:t>16.02.2025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BF5F9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14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7FA0-8282-4864-A07D-142B6A9CB615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16.02.2025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060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D57B-5619-48FE-A78E-F532EBD2C730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16.02.2025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79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CC21-1874-4EF4-BDAD-AB41CFDAD618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16.02.2025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61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DC37-9EBC-40B7-A89E-236A6FBABDA5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16.02.2025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91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E9E1-1080-4663-96BE-15BB856D1472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16.02.2025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657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396D-2590-43DE-8BA8-2759E3558056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16.02.2025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8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98D881-5034-4F85-87DE-C8934E8EC938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16.02.2025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64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589"/>
            <a:ext cx="1767506" cy="514052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8D881-5034-4F85-87DE-C8934E8EC938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16.02.2025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131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</p:sldLayoutIdLst>
  <p:hf sldNum="0" hd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ctrTitle" idx="4294967295"/>
          </p:nvPr>
        </p:nvSpPr>
        <p:spPr>
          <a:xfrm>
            <a:off x="0" y="987425"/>
            <a:ext cx="9144000" cy="3384550"/>
          </a:xfrm>
          <a:solidFill>
            <a:srgbClr val="00B050"/>
          </a:solidFill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isometricOffAxis2Right"/>
            <a:lightRig rig="threePt" dir="t"/>
          </a:scene3d>
        </p:spPr>
        <p:txBody>
          <a:bodyPr>
            <a:normAutofit/>
          </a:bodyPr>
          <a:lstStyle/>
          <a:p>
            <a:pPr algn="ctr"/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2400" dirty="0"/>
              <a:t/>
            </a:r>
            <a:br>
              <a:rPr lang="tr-TR" sz="2400" dirty="0"/>
            </a:b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dirty="0"/>
              <a:t/>
            </a:r>
            <a:br>
              <a:rPr lang="tr-TR" sz="2400" dirty="0"/>
            </a:br>
            <a:r>
              <a:rPr lang="tr-TR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ABDULLAH ÖZTÜRK ÇOK PROGRAMLI ANADOLU LİSESİ</a:t>
            </a:r>
            <a:endParaRPr lang="tr-TR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13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ARTIRAN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49" y="1313533"/>
            <a:ext cx="1502567" cy="1458017"/>
          </a:xfrm>
          <a:prstGeom prst="rect">
            <a:avLst/>
          </a:prstGeom>
        </p:spPr>
      </p:pic>
      <p:sp>
        <p:nvSpPr>
          <p:cNvPr id="6" name="Yuvarlatılmış Çapraz Köşeli Dikdörtgen 5"/>
          <p:cNvSpPr/>
          <p:nvPr/>
        </p:nvSpPr>
        <p:spPr>
          <a:xfrm>
            <a:off x="524270" y="2771550"/>
            <a:ext cx="1661523" cy="599985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Hedefin Olması</a:t>
            </a:r>
            <a:endParaRPr lang="tr-TR" b="1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22" y="1563638"/>
            <a:ext cx="2208244" cy="1656183"/>
          </a:xfrm>
          <a:prstGeom prst="rect">
            <a:avLst/>
          </a:prstGeom>
        </p:spPr>
      </p:pic>
      <p:sp>
        <p:nvSpPr>
          <p:cNvPr id="8" name="Yuvarlatılmış Çapraz Köşeli Dikdörtgen 7"/>
          <p:cNvSpPr/>
          <p:nvPr/>
        </p:nvSpPr>
        <p:spPr>
          <a:xfrm>
            <a:off x="3635896" y="3219822"/>
            <a:ext cx="1662965" cy="648072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Planlı </a:t>
            </a:r>
          </a:p>
          <a:p>
            <a:pPr algn="ctr"/>
            <a:r>
              <a:rPr lang="tr-TR" b="1" dirty="0" smtClean="0"/>
              <a:t>Çalışmak</a:t>
            </a:r>
            <a:endParaRPr lang="tr-TR" b="1" dirty="0"/>
          </a:p>
        </p:txBody>
      </p:sp>
      <p:sp>
        <p:nvSpPr>
          <p:cNvPr id="10" name="Yuvarlatılmış Çapraz Köşeli Dikdörtgen 9"/>
          <p:cNvSpPr/>
          <p:nvPr/>
        </p:nvSpPr>
        <p:spPr>
          <a:xfrm>
            <a:off x="6948264" y="3867894"/>
            <a:ext cx="1710471" cy="648072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Kendine Güvenmek</a:t>
            </a:r>
            <a:endParaRPr lang="tr-TR" b="1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5" y="2309888"/>
            <a:ext cx="2270543" cy="148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62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ARTIRAN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Gülen Yüz 1"/>
          <p:cNvSpPr/>
          <p:nvPr/>
        </p:nvSpPr>
        <p:spPr>
          <a:xfrm>
            <a:off x="7884368" y="3579862"/>
            <a:ext cx="1008112" cy="93610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Çapraz Köşeli Dikdörtgen 9"/>
          <p:cNvSpPr/>
          <p:nvPr/>
        </p:nvSpPr>
        <p:spPr>
          <a:xfrm>
            <a:off x="5041184" y="3879350"/>
            <a:ext cx="1710471" cy="55263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Bahanelerden Kurtulmak</a:t>
            </a:r>
            <a:endParaRPr lang="tr-TR" b="1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61" y="1306506"/>
            <a:ext cx="1858799" cy="2023065"/>
          </a:xfrm>
          <a:prstGeom prst="rect">
            <a:avLst/>
          </a:prstGeom>
        </p:spPr>
      </p:pic>
      <p:sp>
        <p:nvSpPr>
          <p:cNvPr id="13" name="Yuvarlatılmış Çapraz Köşeli Dikdörtgen 12"/>
          <p:cNvSpPr/>
          <p:nvPr/>
        </p:nvSpPr>
        <p:spPr>
          <a:xfrm>
            <a:off x="654268" y="3218462"/>
            <a:ext cx="1512168" cy="4572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Ödül-Ceza</a:t>
            </a:r>
            <a:endParaRPr lang="tr-TR" b="1" dirty="0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328" y="2092889"/>
            <a:ext cx="2650404" cy="1753344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5302109" y="1707654"/>
            <a:ext cx="1891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Ayşe Işık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22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UMIxv_1517906552_55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419622"/>
            <a:ext cx="7589163" cy="356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755576" y="48351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Ayşe Işık: Ellerinin olmamasını bahane etmedi, çalışarak ayakları ile mükemmel resimler yapmayı başardı.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9825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motivasyon-ve-basari-icin-muhtesem-taktikler_780x5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6735"/>
            <a:ext cx="9144000" cy="5160235"/>
          </a:xfrm>
          <a:prstGeom prst="rect">
            <a:avLst/>
          </a:prstGeom>
        </p:spPr>
      </p:pic>
      <p:grpSp>
        <p:nvGrpSpPr>
          <p:cNvPr id="5" name="Grup 4"/>
          <p:cNvGrpSpPr/>
          <p:nvPr/>
        </p:nvGrpSpPr>
        <p:grpSpPr>
          <a:xfrm>
            <a:off x="-30397" y="2929752"/>
            <a:ext cx="9131969" cy="2232248"/>
            <a:chOff x="-30397" y="2929752"/>
            <a:chExt cx="9131969" cy="2232248"/>
          </a:xfrm>
        </p:grpSpPr>
        <p:sp>
          <p:nvSpPr>
            <p:cNvPr id="3" name="Dikdörtgen 2"/>
            <p:cNvSpPr/>
            <p:nvPr/>
          </p:nvSpPr>
          <p:spPr>
            <a:xfrm>
              <a:off x="-30397" y="2929752"/>
              <a:ext cx="9131969" cy="22322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" name="Dikdörtgen 1"/>
            <p:cNvSpPr/>
            <p:nvPr/>
          </p:nvSpPr>
          <p:spPr>
            <a:xfrm>
              <a:off x="667271" y="3384156"/>
              <a:ext cx="784887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Yeteri kadar nedeniniz varsa, her şeyi yapabilirsiniz. </a:t>
              </a:r>
              <a:r>
                <a:rPr lang="tr-TR" sz="32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(</a:t>
              </a:r>
              <a:r>
                <a:rPr lang="tr-TR" sz="3200" dirty="0" err="1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Jim</a:t>
              </a:r>
              <a:r>
                <a:rPr lang="tr-TR" sz="32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tr-TR" sz="3200" dirty="0" err="1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Rohn</a:t>
              </a:r>
              <a:r>
                <a:rPr lang="tr-TR" sz="32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020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DENEMEKTEN VAZGEÇME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sz="2800" dirty="0" smtClean="0"/>
              <a:t>Henry Ford Şirketini kurmadan önce 5 kere iflas etti.</a:t>
            </a:r>
          </a:p>
          <a:p>
            <a:pPr>
              <a:buNone/>
            </a:pPr>
            <a:endParaRPr lang="tr-TR" sz="2800" dirty="0" smtClean="0"/>
          </a:p>
          <a:p>
            <a:r>
              <a:rPr lang="tr-TR" sz="2800" dirty="0" smtClean="0"/>
              <a:t>KFC </a:t>
            </a:r>
            <a:r>
              <a:rPr lang="tr-TR" sz="2800" dirty="0" err="1" smtClean="0"/>
              <a:t>nin</a:t>
            </a:r>
            <a:r>
              <a:rPr lang="tr-TR" sz="2800" dirty="0" smtClean="0"/>
              <a:t> kurucusu özel tavuk tarifini kabul edecek bir </a:t>
            </a:r>
            <a:r>
              <a:rPr lang="tr-TR" sz="2800" dirty="0" err="1" smtClean="0"/>
              <a:t>restorant</a:t>
            </a:r>
            <a:r>
              <a:rPr lang="tr-TR" sz="2800" dirty="0" smtClean="0"/>
              <a:t> bulana kadar yüzlerce kez reddedildi.</a:t>
            </a:r>
          </a:p>
          <a:p>
            <a:endParaRPr lang="tr-TR" sz="2800" dirty="0" smtClean="0"/>
          </a:p>
          <a:p>
            <a:r>
              <a:rPr lang="tr-TR" sz="2800" dirty="0" smtClean="0"/>
              <a:t>Edison </a:t>
            </a:r>
            <a:r>
              <a:rPr lang="tr-TR" sz="2800" dirty="0" err="1" smtClean="0"/>
              <a:t>ampulu</a:t>
            </a:r>
            <a:r>
              <a:rPr lang="tr-TR" sz="2800" dirty="0" smtClean="0"/>
              <a:t> bulana dek 2000 defa deney yaptı.</a:t>
            </a:r>
          </a:p>
          <a:p>
            <a:pPr>
              <a:buNone/>
            </a:pPr>
            <a:endParaRPr lang="tr-TR" sz="2800" dirty="0" smtClean="0"/>
          </a:p>
          <a:p>
            <a:r>
              <a:rPr lang="tr-TR" sz="2800" dirty="0" smtClean="0"/>
              <a:t>Stephan </a:t>
            </a:r>
            <a:r>
              <a:rPr lang="tr-TR" sz="2800" dirty="0" err="1" smtClean="0"/>
              <a:t>King’in</a:t>
            </a:r>
            <a:r>
              <a:rPr lang="tr-TR" sz="2800" dirty="0" smtClean="0"/>
              <a:t> ilk eseri 30 kez geri çevrildi.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9539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0" y="1923678"/>
            <a:ext cx="9144000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DENEMEYE DEVAM ET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995936" y="1947485"/>
            <a:ext cx="5004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‘‘Hayatta ne istediğinize karar verin;  </a:t>
            </a:r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kalkın </a:t>
            </a:r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 başarana kadar asla vazgeçmeyin</a:t>
            </a:r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.”   </a:t>
            </a:r>
            <a:r>
              <a:rPr lang="tr-TR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Bill </a:t>
            </a:r>
            <a:r>
              <a:rPr lang="tr-TR" sz="16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Porter</a:t>
            </a:r>
            <a:endParaRPr 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387799"/>
            <a:ext cx="3962944" cy="262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7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-36512" y="1635646"/>
            <a:ext cx="9180512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35496" y="889724"/>
            <a:ext cx="3312368" cy="405829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DENEMEKTEN VAZGEÇME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491880" y="1707654"/>
            <a:ext cx="56521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“</a:t>
            </a:r>
            <a:r>
              <a:rPr lang="tr-TR" sz="2400" b="1" dirty="0">
                <a:solidFill>
                  <a:schemeClr val="bg1"/>
                </a:solidFill>
              </a:rPr>
              <a:t>Hiçbir şeyden asla vazgeçme; çünkü vazgeçenler yalnızca kaybedenlerdir</a:t>
            </a:r>
            <a:r>
              <a:rPr lang="tr-TR" sz="2400" b="1" dirty="0" smtClean="0">
                <a:solidFill>
                  <a:schemeClr val="bg1"/>
                </a:solidFill>
              </a:rPr>
              <a:t>.”</a:t>
            </a:r>
          </a:p>
          <a:p>
            <a:pPr algn="ctr"/>
            <a:r>
              <a:rPr lang="tr-TR" sz="2400" b="1" dirty="0" smtClean="0"/>
              <a:t> </a:t>
            </a:r>
          </a:p>
          <a:p>
            <a:pPr algn="ctr"/>
            <a:r>
              <a:rPr lang="tr-TR" sz="1600" b="1" dirty="0" smtClean="0"/>
              <a:t>                                                                Abraham </a:t>
            </a:r>
            <a:r>
              <a:rPr lang="tr-TR" sz="1600" b="1" dirty="0"/>
              <a:t>Lincoln</a:t>
            </a:r>
            <a:endParaRPr 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78377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796094"/>
            <a:ext cx="8229600" cy="4223928"/>
          </a:xfrm>
        </p:spPr>
        <p:txBody>
          <a:bodyPr>
            <a:noAutofit/>
          </a:bodyPr>
          <a:lstStyle/>
          <a:p>
            <a:r>
              <a:rPr lang="tr-TR" sz="1400" dirty="0" smtClean="0"/>
              <a:t>Yoksul bir ailede dünyaya geldi.</a:t>
            </a:r>
          </a:p>
          <a:p>
            <a:r>
              <a:rPr lang="tr-TR" sz="1400" dirty="0" smtClean="0"/>
              <a:t>Anne babası okuma yazma bilmezdi.</a:t>
            </a:r>
          </a:p>
          <a:p>
            <a:r>
              <a:rPr lang="tr-TR" sz="1400" dirty="0" smtClean="0"/>
              <a:t>10 yaşında annesini kaybetti.</a:t>
            </a:r>
          </a:p>
          <a:p>
            <a:r>
              <a:rPr lang="tr-TR" sz="1400" dirty="0" smtClean="0"/>
              <a:t>Tarlada işçilik yaptı.</a:t>
            </a:r>
          </a:p>
          <a:p>
            <a:r>
              <a:rPr lang="tr-TR" sz="1400" dirty="0" smtClean="0"/>
              <a:t>Bakkalda çıraklık yaptı.</a:t>
            </a:r>
          </a:p>
          <a:p>
            <a:r>
              <a:rPr lang="tr-TR" sz="1400" dirty="0" smtClean="0"/>
              <a:t>21 yaşında işini kaybetti. Bocalama dönemi başladı.</a:t>
            </a:r>
          </a:p>
          <a:p>
            <a:r>
              <a:rPr lang="tr-TR" sz="1400" dirty="0" smtClean="0"/>
              <a:t>24 yaşında tekrar işinden oldu.</a:t>
            </a:r>
          </a:p>
          <a:p>
            <a:r>
              <a:rPr lang="tr-TR" sz="1400" dirty="0" smtClean="0"/>
              <a:t>25 yaşında dört çocuğundan üçü vefat etti.</a:t>
            </a:r>
          </a:p>
          <a:p>
            <a:r>
              <a:rPr lang="tr-TR" sz="1400" dirty="0" smtClean="0"/>
              <a:t>27 yaşında ruhsal bunalıma girdi.</a:t>
            </a:r>
          </a:p>
          <a:p>
            <a:r>
              <a:rPr lang="tr-TR" sz="1400" dirty="0" smtClean="0"/>
              <a:t>34 yaşında kongre seçimlerini kaybetti.</a:t>
            </a:r>
          </a:p>
          <a:p>
            <a:r>
              <a:rPr lang="tr-TR" sz="1400" dirty="0" smtClean="0"/>
              <a:t>36 yaşında kongre seçimlerini yine kaybetti.</a:t>
            </a:r>
          </a:p>
          <a:p>
            <a:r>
              <a:rPr lang="tr-TR" sz="1400" dirty="0" smtClean="0"/>
              <a:t>38 yaşında eyalet seçimini kaybetti.</a:t>
            </a:r>
          </a:p>
          <a:p>
            <a:r>
              <a:rPr lang="tr-TR" sz="1400" dirty="0" smtClean="0"/>
              <a:t>45 yaşında senato seçimlerini kaybetti.</a:t>
            </a:r>
          </a:p>
          <a:p>
            <a:r>
              <a:rPr lang="tr-TR" sz="1400" dirty="0" smtClean="0"/>
              <a:t>47 yaşında başkanlık seçimlerini kaybetti.</a:t>
            </a:r>
          </a:p>
          <a:p>
            <a:r>
              <a:rPr lang="tr-TR" sz="1400" dirty="0" smtClean="0"/>
              <a:t>49 yaşında tekrar senato seçimlerini kaybetti.</a:t>
            </a:r>
          </a:p>
          <a:p>
            <a:r>
              <a:rPr lang="tr-TR" sz="1400" dirty="0" smtClean="0"/>
              <a:t>52 yaşında ABD’ye başkan seçildi</a:t>
            </a:r>
            <a:r>
              <a:rPr lang="tr-TR" sz="1400" dirty="0" smtClean="0">
                <a:solidFill>
                  <a:srgbClr val="FF0000"/>
                </a:solidFill>
              </a:rPr>
              <a:t>. </a:t>
            </a:r>
            <a:r>
              <a:rPr lang="tr-TR" sz="1400" b="1" dirty="0" smtClean="0">
                <a:solidFill>
                  <a:srgbClr val="FF0000"/>
                </a:solidFill>
              </a:rPr>
              <a:t>Abraham Lincoln</a:t>
            </a:r>
          </a:p>
          <a:p>
            <a:endParaRPr lang="tr-TR" sz="1400" dirty="0" smtClean="0"/>
          </a:p>
          <a:p>
            <a:endParaRPr lang="tr-TR" sz="1400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4890194"/>
            <a:ext cx="2895600" cy="273844"/>
          </a:xfrm>
        </p:spPr>
        <p:txBody>
          <a:bodyPr/>
          <a:lstStyle/>
          <a:p>
            <a:r>
              <a:rPr lang="tr-TR" dirty="0" smtClean="0"/>
              <a:t>www.</a:t>
            </a:r>
            <a:r>
              <a:rPr lang="tr-TR" dirty="0" err="1" smtClean="0"/>
              <a:t>rehberlikservisim</a:t>
            </a:r>
            <a:r>
              <a:rPr lang="tr-TR" dirty="0" smtClean="0"/>
              <a:t>.com</a:t>
            </a:r>
            <a:endParaRPr lang="tr-TR" dirty="0"/>
          </a:p>
        </p:txBody>
      </p:sp>
      <p:pic>
        <p:nvPicPr>
          <p:cNvPr id="1026" name="Picture 2" descr="C:\Users\win7\Desktop\Abraham-Lincoln-image-abraham-lincoln-36734110-371-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48568"/>
            <a:ext cx="2988359" cy="402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DENEMEKTEN VAZGEÇME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300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000"/>
                            </p:stCondLst>
                            <p:childTnLst>
                              <p:par>
                                <p:cTn id="1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000"/>
                            </p:stCondLst>
                            <p:childTnLst>
                              <p:par>
                                <p:cTn id="1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satis_egitimi_Motivast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46"/>
            <a:ext cx="3635896" cy="51435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376006" y="1167336"/>
            <a:ext cx="5796136" cy="1440160"/>
          </a:xfrm>
        </p:spPr>
        <p:txBody>
          <a:bodyPr>
            <a:no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</a:rPr>
              <a:t>“Bazı şeyleri satın alamazsın; kazanman gerekir</a:t>
            </a:r>
            <a:r>
              <a:rPr lang="tr-TR" sz="3200" dirty="0" smtClean="0">
                <a:solidFill>
                  <a:srgbClr val="FF0000"/>
                </a:solidFill>
              </a:rPr>
              <a:t>. </a:t>
            </a:r>
            <a:r>
              <a:rPr lang="tr-TR" sz="3200" dirty="0">
                <a:solidFill>
                  <a:srgbClr val="FF0000"/>
                </a:solidFill>
              </a:rPr>
              <a:t>Bazı şeyleri hemen kazanamazsın; uğruna savaşman ve yaşaman gerekir.”</a:t>
            </a:r>
          </a:p>
        </p:txBody>
      </p:sp>
    </p:spTree>
    <p:extLst>
      <p:ext uri="{BB962C8B-B14F-4D97-AF65-F5344CB8AC3E}">
        <p14:creationId xmlns:p14="http://schemas.microsoft.com/office/powerpoint/2010/main" val="305739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in7\Desktop\VERİMLİ ÇALIŞMA-MOTİVASYON\marshmallow-t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65615"/>
            <a:ext cx="8978302" cy="447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-28672" y="123478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SABIR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384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9162511" cy="51435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587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dirty="0" smtClean="0"/>
              <a:t>LOKUM TESTİ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915566"/>
            <a:ext cx="8712968" cy="3888432"/>
          </a:xfrm>
        </p:spPr>
        <p:txBody>
          <a:bodyPr>
            <a:noAutofit/>
          </a:bodyPr>
          <a:lstStyle/>
          <a:p>
            <a:r>
              <a:rPr lang="tr-TR" sz="1800" dirty="0"/>
              <a:t>Başarıyı etkileyen etmenler sadece günümüzde değil, yıllardır merak edilen bir konu. 1970’te Stanford Üniversitesi psikoloji Profesörü </a:t>
            </a:r>
            <a:r>
              <a:rPr lang="tr-TR" sz="1800" dirty="0" err="1"/>
              <a:t>Walter</a:t>
            </a:r>
            <a:r>
              <a:rPr lang="tr-TR" sz="1800" dirty="0"/>
              <a:t> </a:t>
            </a:r>
            <a:r>
              <a:rPr lang="tr-TR" sz="1800" dirty="0" err="1"/>
              <a:t>Mischel</a:t>
            </a:r>
            <a:r>
              <a:rPr lang="tr-TR" sz="1800" dirty="0"/>
              <a:t> ilginç bir deney yapıyor</a:t>
            </a:r>
            <a:r>
              <a:rPr lang="tr-TR" sz="1800" dirty="0" smtClean="0"/>
              <a:t>.</a:t>
            </a:r>
          </a:p>
          <a:p>
            <a:r>
              <a:rPr lang="tr-TR" sz="1800" dirty="0" smtClean="0"/>
              <a:t>Akabinde </a:t>
            </a:r>
            <a:r>
              <a:rPr lang="tr-TR" sz="1800" dirty="0"/>
              <a:t>ise araştırmacı çocuğu odada </a:t>
            </a:r>
            <a:r>
              <a:rPr lang="tr-TR" sz="1800" dirty="0" smtClean="0"/>
              <a:t>lokum gibi </a:t>
            </a:r>
            <a:r>
              <a:rPr lang="tr-TR" sz="1800" dirty="0"/>
              <a:t>bir ödülle birlikte yalnız bırakacağını; eğer yalnız kaldığı süre boyunca ödülü yemeyip beklerse döndüğünde kendisine bir değil iki </a:t>
            </a:r>
            <a:r>
              <a:rPr lang="tr-TR" sz="1800" dirty="0" smtClean="0"/>
              <a:t>lokum </a:t>
            </a:r>
            <a:r>
              <a:rPr lang="tr-TR" sz="1800" dirty="0"/>
              <a:t>vereceğini söyler. Çocuklara sunulan diğer seçenek ise çocuğun bu ‘acıya’ son vermek üzere zili çalması, araştırmacının geri dönmesi ve böylece çocuğun </a:t>
            </a:r>
            <a:r>
              <a:rPr lang="tr-TR" sz="1800" dirty="0" smtClean="0"/>
              <a:t>lokumu afiyetle </a:t>
            </a:r>
            <a:r>
              <a:rPr lang="tr-TR" sz="1800" dirty="0"/>
              <a:t>yemesidir. Fakat bunu tercih ederse çocuk yalnızca bir ödül alabilecektir.</a:t>
            </a:r>
          </a:p>
          <a:p>
            <a:r>
              <a:rPr lang="tr-TR" sz="1800" dirty="0"/>
              <a:t>Araştırma, çocuk daha küçükken uygulanarak sonrasında</a:t>
            </a:r>
            <a:r>
              <a:rPr lang="tr-TR" sz="1800" dirty="0" smtClean="0"/>
              <a:t>, zevki </a:t>
            </a:r>
            <a:r>
              <a:rPr lang="tr-TR" sz="1800" dirty="0"/>
              <a:t>erteleyenler ve ertelemeyenler arasındaki akademik başarı durumunu inceliyor. Sonuç çarpıcı. Testi geçerek alacağı zevki erteleyebilen çocuklar erteleyemeyenlere göre akademik açıdan daha başarılı ve sınavlarda daha yüksek skor alıyorlar. Madde-alkol bağımlılık riskleri daha az, ebeveynlerinin gözlemlerine göre sosyal becerileri çok daha iyi.</a:t>
            </a:r>
          </a:p>
          <a:p>
            <a:endParaRPr lang="tr-TR" sz="1800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853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28672" y="69532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69533"/>
            <a:ext cx="8229600" cy="523220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Başarıya Nasıl Ulaşırız?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987574"/>
            <a:ext cx="8160915" cy="4155926"/>
          </a:xfrm>
        </p:spPr>
        <p:txBody>
          <a:bodyPr/>
          <a:lstStyle/>
          <a:p>
            <a:r>
              <a:rPr lang="tr-TR" dirty="0" smtClean="0"/>
              <a:t>Hayatımızdaki başarıları; sevdiğimiz şeyler </a:t>
            </a:r>
            <a:r>
              <a:rPr lang="tr-TR" sz="2800" dirty="0" smtClean="0">
                <a:solidFill>
                  <a:srgbClr val="FF0000"/>
                </a:solidFill>
              </a:rPr>
              <a:t>(</a:t>
            </a:r>
            <a:r>
              <a:rPr lang="tr-TR" sz="2800" dirty="0" err="1" smtClean="0">
                <a:solidFill>
                  <a:srgbClr val="FF0000"/>
                </a:solidFill>
              </a:rPr>
              <a:t>tv</a:t>
            </a:r>
            <a:r>
              <a:rPr lang="tr-TR" sz="2800" dirty="0" smtClean="0">
                <a:solidFill>
                  <a:srgbClr val="FF0000"/>
                </a:solidFill>
              </a:rPr>
              <a:t> izlemek, telefonla oynamak vb.) </a:t>
            </a:r>
            <a:r>
              <a:rPr lang="tr-TR" dirty="0" smtClean="0"/>
              <a:t>karşısındaki tutumuzla değil, sevmesek de yapmamız gereken şeyler </a:t>
            </a:r>
            <a:r>
              <a:rPr lang="tr-TR" sz="2800" dirty="0" smtClean="0">
                <a:solidFill>
                  <a:srgbClr val="FF0000"/>
                </a:solidFill>
              </a:rPr>
              <a:t>(matematik çalışmak, kitap okumak </a:t>
            </a:r>
            <a:r>
              <a:rPr lang="tr-TR" sz="2800" dirty="0" err="1" smtClean="0">
                <a:solidFill>
                  <a:srgbClr val="FF0000"/>
                </a:solidFill>
              </a:rPr>
              <a:t>v.b</a:t>
            </a:r>
            <a:r>
              <a:rPr lang="tr-TR" sz="2800" dirty="0" smtClean="0">
                <a:solidFill>
                  <a:srgbClr val="FF0000"/>
                </a:solidFill>
              </a:rPr>
              <a:t>.) </a:t>
            </a:r>
            <a:r>
              <a:rPr lang="tr-TR" dirty="0" smtClean="0"/>
              <a:t>karşısındaki tavrımızla belirleriz.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683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28913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205979"/>
            <a:ext cx="8686800" cy="440719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Zorlukla Karşılaştığımızda Ne yapıyoruz?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0125" y="1707654"/>
            <a:ext cx="6686550" cy="2833217"/>
          </a:xfrm>
        </p:spPr>
        <p:txBody>
          <a:bodyPr>
            <a:normAutofit/>
          </a:bodyPr>
          <a:lstStyle/>
          <a:p>
            <a:r>
              <a:rPr lang="tr-TR" dirty="0" smtClean="0"/>
              <a:t>İsyan etmek</a:t>
            </a:r>
          </a:p>
          <a:p>
            <a:r>
              <a:rPr lang="tr-TR" dirty="0" smtClean="0"/>
              <a:t>İnkar etmek</a:t>
            </a:r>
          </a:p>
          <a:p>
            <a:r>
              <a:rPr lang="tr-TR" dirty="0" smtClean="0"/>
              <a:t>Söylenmek</a:t>
            </a:r>
          </a:p>
          <a:p>
            <a:r>
              <a:rPr lang="tr-TR" dirty="0" smtClean="0"/>
              <a:t>Başkasını suçlamak</a:t>
            </a:r>
          </a:p>
          <a:p>
            <a:r>
              <a:rPr lang="tr-TR" dirty="0" smtClean="0"/>
              <a:t>Depresyona girmek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Mücadele etmek</a:t>
            </a:r>
            <a:endParaRPr lang="tr-T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9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0" y="123478"/>
            <a:ext cx="9144000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23478"/>
            <a:ext cx="8507288" cy="1584176"/>
          </a:xfrm>
        </p:spPr>
        <p:txBody>
          <a:bodyPr>
            <a:noAutofit/>
          </a:bodyPr>
          <a:lstStyle/>
          <a:p>
            <a:pPr marL="0" indent="0"/>
            <a:r>
              <a:rPr lang="tr-TR" sz="3200" b="1" i="1" dirty="0" smtClean="0">
                <a:solidFill>
                  <a:schemeClr val="bg1"/>
                </a:solidFill>
              </a:rPr>
              <a:t>MAZERETLERİNİZİ TERK EDİN; </a:t>
            </a:r>
            <a:br>
              <a:rPr lang="tr-TR" sz="3200" b="1" i="1" dirty="0" smtClean="0">
                <a:solidFill>
                  <a:schemeClr val="bg1"/>
                </a:solidFill>
              </a:rPr>
            </a:br>
            <a:r>
              <a:rPr lang="tr-TR" sz="3200" b="1" i="1" dirty="0" smtClean="0">
                <a:solidFill>
                  <a:schemeClr val="bg1"/>
                </a:solidFill>
              </a:rPr>
              <a:t>MAZERETİ OLANLAR, BAŞARILI OLAMAZLAR!</a:t>
            </a:r>
            <a:r>
              <a:rPr lang="tr-TR" sz="3200" dirty="0" smtClean="0">
                <a:solidFill>
                  <a:schemeClr val="bg1"/>
                </a:solidFill>
              </a:rPr>
              <a:t/>
            </a:r>
            <a:br>
              <a:rPr lang="tr-TR" sz="3200" dirty="0" smtClean="0">
                <a:solidFill>
                  <a:schemeClr val="bg1"/>
                </a:solidFill>
              </a:rPr>
            </a:br>
            <a:endParaRPr lang="tr-TR" sz="32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3638"/>
            <a:ext cx="9144000" cy="35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 ÖNEMLİ ÖNERİ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Akış Çizelgesi: Sonlandırıcı 4"/>
          <p:cNvSpPr/>
          <p:nvPr/>
        </p:nvSpPr>
        <p:spPr>
          <a:xfrm>
            <a:off x="2132112" y="1027599"/>
            <a:ext cx="4360676" cy="681432"/>
          </a:xfrm>
          <a:prstGeom prst="flowChartTermina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/>
          </a:p>
          <a:p>
            <a:pPr algn="ctr"/>
            <a:r>
              <a:rPr lang="tr-TR" sz="2400" b="1" dirty="0" smtClean="0"/>
              <a:t>Yapmanız </a:t>
            </a:r>
            <a:r>
              <a:rPr lang="tr-TR" sz="2400" b="1" dirty="0"/>
              <a:t>gerekeni yapın.</a:t>
            </a:r>
          </a:p>
          <a:p>
            <a:pPr algn="ctr"/>
            <a:endParaRPr lang="tr-TR" b="1" dirty="0"/>
          </a:p>
        </p:txBody>
      </p:sp>
      <p:sp>
        <p:nvSpPr>
          <p:cNvPr id="9" name="Akış Çizelgesi: Sonlandırıcı 8"/>
          <p:cNvSpPr/>
          <p:nvPr/>
        </p:nvSpPr>
        <p:spPr>
          <a:xfrm>
            <a:off x="1076282" y="4106848"/>
            <a:ext cx="6472336" cy="681432"/>
          </a:xfrm>
          <a:prstGeom prst="flowChartTermina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 smtClean="0"/>
          </a:p>
          <a:p>
            <a:pPr algn="ctr"/>
            <a:r>
              <a:rPr lang="tr-TR" sz="2400" b="1" dirty="0" smtClean="0"/>
              <a:t>O </a:t>
            </a:r>
            <a:r>
              <a:rPr lang="tr-TR" sz="2400" b="1" dirty="0"/>
              <a:t>anda isteseniz de istemeseniz de yapın.</a:t>
            </a:r>
          </a:p>
          <a:p>
            <a:pPr algn="ctr"/>
            <a:endParaRPr lang="tr-TR" sz="2400" b="1" dirty="0"/>
          </a:p>
        </p:txBody>
      </p:sp>
      <p:sp>
        <p:nvSpPr>
          <p:cNvPr id="10" name="Akış Çizelgesi: Sonlandırıcı 9"/>
          <p:cNvSpPr/>
          <p:nvPr/>
        </p:nvSpPr>
        <p:spPr>
          <a:xfrm>
            <a:off x="1683296" y="2508697"/>
            <a:ext cx="5529572" cy="681432"/>
          </a:xfrm>
          <a:prstGeom prst="flowChartTermina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/>
          </a:p>
          <a:p>
            <a:pPr algn="ctr"/>
            <a:endParaRPr lang="tr-TR" b="1" dirty="0"/>
          </a:p>
          <a:p>
            <a:pPr algn="ctr"/>
            <a:r>
              <a:rPr lang="tr-TR" sz="2000" b="1" dirty="0" smtClean="0"/>
              <a:t>Bunları </a:t>
            </a:r>
            <a:r>
              <a:rPr lang="tr-TR" sz="2000" b="1" dirty="0"/>
              <a:t>yapılması gereken zamanda yapın</a:t>
            </a:r>
            <a:r>
              <a:rPr lang="tr-TR" b="1" dirty="0"/>
              <a:t>.</a:t>
            </a:r>
          </a:p>
          <a:p>
            <a:pPr algn="r"/>
            <a:endParaRPr lang="tr-TR" b="1" dirty="0"/>
          </a:p>
          <a:p>
            <a:pPr algn="r"/>
            <a:endParaRPr lang="tr-TR" b="1" dirty="0"/>
          </a:p>
        </p:txBody>
      </p:sp>
      <p:sp>
        <p:nvSpPr>
          <p:cNvPr id="8" name="Aşağı Ok 7"/>
          <p:cNvSpPr/>
          <p:nvPr/>
        </p:nvSpPr>
        <p:spPr>
          <a:xfrm>
            <a:off x="4205766" y="1779662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Aşağı Ok 11"/>
          <p:cNvSpPr/>
          <p:nvPr/>
        </p:nvSpPr>
        <p:spPr>
          <a:xfrm>
            <a:off x="4211960" y="3278319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8928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0" grpId="0" animBg="1"/>
      <p:bldP spid="8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5364088" y="1563638"/>
            <a:ext cx="3779912" cy="3579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İnsanı belirli bir amaç için harekete geçiren, istek, arzu, güçtür.</a:t>
            </a:r>
            <a:endParaRPr lang="tr-TR" sz="3200" dirty="0"/>
          </a:p>
        </p:txBody>
      </p:sp>
      <p:pic>
        <p:nvPicPr>
          <p:cNvPr id="6" name="5 İçerik Yer Tutucusu" descr="ge8_puola_vuorikiipeilija_jura_kallio_Jerzmanowice_shutterstock_154460765_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63638"/>
            <a:ext cx="5363090" cy="3579862"/>
          </a:xfrm>
        </p:spPr>
      </p:pic>
      <p:sp>
        <p:nvSpPr>
          <p:cNvPr id="8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 NEDİR?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0310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1" y="0"/>
            <a:ext cx="9144000" cy="51435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-23161" y="267494"/>
            <a:ext cx="4883193" cy="3042642"/>
          </a:xfrm>
        </p:spPr>
        <p:txBody>
          <a:bodyPr>
            <a:noAutofit/>
          </a:bodyPr>
          <a:lstStyle/>
          <a:p>
            <a:r>
              <a:rPr lang="tr-T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“Mesele, </a:t>
            </a:r>
            <a:r>
              <a:rPr lang="tr-TR" sz="6000" b="1" dirty="0" smtClean="0">
                <a:solidFill>
                  <a:srgbClr val="FFFF00"/>
                </a:solidFill>
              </a:rPr>
              <a:t>BAŞARI</a:t>
            </a:r>
            <a:r>
              <a:rPr lang="tr-T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ise, </a:t>
            </a:r>
            <a:r>
              <a:rPr lang="tr-TR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motivasyon her şeydir</a:t>
            </a:r>
            <a:r>
              <a:rPr lang="tr-T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.»</a:t>
            </a:r>
            <a:endParaRPr lang="tr-TR" sz="6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776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MOTİVASYONUN KAYNAKLARI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Bulut 5"/>
          <p:cNvSpPr/>
          <p:nvPr/>
        </p:nvSpPr>
        <p:spPr>
          <a:xfrm>
            <a:off x="611560" y="1347614"/>
            <a:ext cx="3456384" cy="18002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İç </a:t>
            </a:r>
          </a:p>
          <a:p>
            <a:pPr algn="ctr"/>
            <a:r>
              <a:rPr lang="tr-TR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Motivasyon</a:t>
            </a:r>
            <a:endParaRPr lang="tr-TR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7" name="Bulut 6"/>
          <p:cNvSpPr/>
          <p:nvPr/>
        </p:nvSpPr>
        <p:spPr>
          <a:xfrm>
            <a:off x="4716016" y="1203598"/>
            <a:ext cx="3456384" cy="18002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Dış</a:t>
            </a:r>
          </a:p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Motivasyon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043608" y="3251180"/>
            <a:ext cx="22322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Amaç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043608" y="3750196"/>
            <a:ext cx="22322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Öğrenme İsteği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043608" y="4338645"/>
            <a:ext cx="22322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Merak-İlgi-Sevgi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5436096" y="3133544"/>
            <a:ext cx="22322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Ödül-Ceza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5436096" y="3729198"/>
            <a:ext cx="22322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Not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5436096" y="4400238"/>
            <a:ext cx="22322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Aile-Öğretmen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2273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2" grpId="0" animBg="1"/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MOTİVASYONUN PARÇALARI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35" y="1707654"/>
            <a:ext cx="4072740" cy="2448272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4543328" y="1707654"/>
            <a:ext cx="26209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smtClean="0"/>
              <a:t>Harekete Geçme</a:t>
            </a:r>
            <a:endParaRPr lang="tr-TR" sz="2400" b="1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4543328" y="2283718"/>
            <a:ext cx="3629072" cy="64807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/>
              <a:t>Devamlılık</a:t>
            </a:r>
            <a:endParaRPr lang="tr-TR" sz="2800" b="1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4548814" y="2931790"/>
            <a:ext cx="4104456" cy="6480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/>
              <a:t>Yoğunluk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846957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15330" y="123478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AZALTAN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2627784" y="2322687"/>
            <a:ext cx="3096344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smtClean="0"/>
              <a:t>Ümitsizliğe Düşmek</a:t>
            </a:r>
            <a:endParaRPr lang="tr-TR" sz="2400" b="1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1691680" y="3932257"/>
            <a:ext cx="4752527" cy="10338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Hedefin Olmaması</a:t>
            </a:r>
            <a:endParaRPr lang="tr-TR" sz="2800" b="1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2989674" y="1075951"/>
            <a:ext cx="217843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Kararsızlık</a:t>
            </a:r>
            <a:endParaRPr lang="tr-TR" sz="2800" b="1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2195736" y="3042766"/>
            <a:ext cx="3816424" cy="9152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Dersi sevmemek</a:t>
            </a:r>
            <a:endParaRPr lang="tr-TR" sz="2800" b="1" dirty="0"/>
          </a:p>
        </p:txBody>
      </p:sp>
      <p:sp>
        <p:nvSpPr>
          <p:cNvPr id="10" name="Yuvarlatılmış Dikdörtgen 9"/>
          <p:cNvSpPr/>
          <p:nvPr/>
        </p:nvSpPr>
        <p:spPr>
          <a:xfrm>
            <a:off x="2969626" y="1653736"/>
            <a:ext cx="2394461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Bakış Açısı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8422429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AZALTAN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3603365" y="3549572"/>
            <a:ext cx="208475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Plansızlık</a:t>
            </a:r>
            <a:endParaRPr lang="tr-TR" sz="2800" b="1" dirty="0"/>
          </a:p>
        </p:txBody>
      </p:sp>
      <p:sp>
        <p:nvSpPr>
          <p:cNvPr id="12" name="Yuvarlatılmış Dikdörtgen 11"/>
          <p:cNvSpPr/>
          <p:nvPr/>
        </p:nvSpPr>
        <p:spPr>
          <a:xfrm>
            <a:off x="2195736" y="915566"/>
            <a:ext cx="4248472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Öğrenilmiş Çaresizlik</a:t>
            </a:r>
            <a:endParaRPr lang="tr-TR" sz="2800" b="1" dirty="0"/>
          </a:p>
        </p:txBody>
      </p:sp>
      <p:sp>
        <p:nvSpPr>
          <p:cNvPr id="13" name="Yuvarlatılmış Dikdörtgen 12"/>
          <p:cNvSpPr/>
          <p:nvPr/>
        </p:nvSpPr>
        <p:spPr>
          <a:xfrm>
            <a:off x="2555776" y="1834991"/>
            <a:ext cx="3672408" cy="95278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Başarısızlık Korkusu</a:t>
            </a:r>
            <a:endParaRPr lang="tr-TR" sz="2800" b="1" dirty="0"/>
          </a:p>
        </p:txBody>
      </p:sp>
      <p:sp>
        <p:nvSpPr>
          <p:cNvPr id="14" name="Yuvarlatılmış Dikdörtgen 13"/>
          <p:cNvSpPr/>
          <p:nvPr/>
        </p:nvSpPr>
        <p:spPr>
          <a:xfrm>
            <a:off x="3167843" y="2846170"/>
            <a:ext cx="2520280" cy="7034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Kıyaslama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38275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Desktop\deney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67494"/>
            <a:ext cx="6095007" cy="487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0" y="36661"/>
            <a:ext cx="9144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Öğrenilmiş Çaresizlik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425343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2956</TotalTime>
  <Words>549</Words>
  <Application>Microsoft Office PowerPoint</Application>
  <PresentationFormat>Ekran Gösterisi (16:9)</PresentationFormat>
  <Paragraphs>99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24</vt:i4>
      </vt:variant>
    </vt:vector>
  </HeadingPairs>
  <TitlesOfParts>
    <vt:vector size="32" baseType="lpstr">
      <vt:lpstr>Arial</vt:lpstr>
      <vt:lpstr>Calibri</vt:lpstr>
      <vt:lpstr>Century Gothic</vt:lpstr>
      <vt:lpstr>Constantia</vt:lpstr>
      <vt:lpstr>Wingdings 2</vt:lpstr>
      <vt:lpstr>Wingdings 3</vt:lpstr>
      <vt:lpstr>Akış</vt:lpstr>
      <vt:lpstr>Duman</vt:lpstr>
      <vt:lpstr>    ABDULLAH ÖZTÜRK ÇOK PROGRAMLI ANADOLU LİSESİ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DENEMEKTEN VAZGEÇME</vt:lpstr>
      <vt:lpstr>PowerPoint Sunusu</vt:lpstr>
      <vt:lpstr>PowerPoint Sunusu</vt:lpstr>
      <vt:lpstr>PowerPoint Sunusu</vt:lpstr>
      <vt:lpstr>“Bazı şeyleri satın alamazsın; kazanman gerekir. Bazı şeyleri hemen kazanamazsın; uğruna savaşman ve yaşaman gerekir.”</vt:lpstr>
      <vt:lpstr>PowerPoint Sunusu</vt:lpstr>
      <vt:lpstr>LOKUM TESTİ</vt:lpstr>
      <vt:lpstr>Başarıya Nasıl Ulaşırız?</vt:lpstr>
      <vt:lpstr>Zorlukla Karşılaştığımızda Ne yapıyoruz?</vt:lpstr>
      <vt:lpstr>MAZERETLERİNİZİ TERK EDİN;  MAZERETİ OLANLAR, BAŞARILI OLAMAZLAR! </vt:lpstr>
      <vt:lpstr>PowerPoint Sunusu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win7</dc:creator>
  <cp:lastModifiedBy>OKUL</cp:lastModifiedBy>
  <cp:revision>111</cp:revision>
  <dcterms:created xsi:type="dcterms:W3CDTF">2017-11-01T05:55:49Z</dcterms:created>
  <dcterms:modified xsi:type="dcterms:W3CDTF">2025-02-16T07:20:31Z</dcterms:modified>
</cp:coreProperties>
</file>